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4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3" r:id="rId15"/>
    <p:sldId id="330" r:id="rId16"/>
    <p:sldId id="329" r:id="rId17"/>
    <p:sldId id="312" r:id="rId18"/>
    <p:sldId id="314" r:id="rId19"/>
    <p:sldId id="315" r:id="rId20"/>
    <p:sldId id="317" r:id="rId21"/>
    <p:sldId id="316" r:id="rId22"/>
    <p:sldId id="318" r:id="rId23"/>
    <p:sldId id="319" r:id="rId24"/>
    <p:sldId id="320" r:id="rId25"/>
    <p:sldId id="322" r:id="rId26"/>
    <p:sldId id="323" r:id="rId27"/>
    <p:sldId id="324" r:id="rId28"/>
    <p:sldId id="331" r:id="rId29"/>
    <p:sldId id="270" r:id="rId30"/>
    <p:sldId id="325" r:id="rId31"/>
    <p:sldId id="326" r:id="rId32"/>
    <p:sldId id="327" r:id="rId33"/>
    <p:sldId id="328" r:id="rId34"/>
    <p:sldId id="279" r:id="rId35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0" autoAdjust="0"/>
    <p:restoredTop sz="92227" autoAdjust="0"/>
  </p:normalViewPr>
  <p:slideViewPr>
    <p:cSldViewPr snapToGrid="0" showGuides="1">
      <p:cViewPr varScale="1">
        <p:scale>
          <a:sx n="49" d="100"/>
          <a:sy n="49" d="100"/>
        </p:scale>
        <p:origin x="54" y="7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25/03/62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</a:t>
            </a:r>
            <a:r>
              <a:rPr lang="th-th" sz="1200" b="1"/>
              <a:t>: </a:t>
            </a:r>
            <a:r>
              <a:rPr lang="th-TH" sz="1200"/>
              <a:t>หาก</a:t>
            </a:r>
            <a:r>
              <a:rPr lang="th-TH" sz="1200" dirty="0"/>
              <a:t>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27797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4843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91790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19959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91492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44702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8160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28110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32782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8714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7556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0105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1290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60407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14826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21052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3625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6610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1369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9003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1544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72340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18957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5030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6365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9124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2941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0162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25/03/62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25/03/62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4.emf"/><Relationship Id="rId3" Type="http://schemas.openxmlformats.org/officeDocument/2006/relationships/image" Target="../media/image27.emf"/><Relationship Id="rId7" Type="http://schemas.openxmlformats.org/officeDocument/2006/relationships/image" Target="../media/image30.png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2.emf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39.emf"/><Relationship Id="rId5" Type="http://schemas.openxmlformats.org/officeDocument/2006/relationships/image" Target="../media/image36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Visio_Drawing2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emf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4.emf"/><Relationship Id="rId4" Type="http://schemas.openxmlformats.org/officeDocument/2006/relationships/image" Target="../media/image10.png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Visio_Drawing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6377866" cy="1930451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การใช้งานอุปกรณ์เอาต์พุต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2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8" descr="à¸à¸¥à¸à¸²à¸£à¸à¹à¸à¸«à¸²à¸£à¸¹à¸à¸ à¸²à¸à¸ªà¸³à¸«à¸£à¸±à¸ BUZZER png">
            <a:extLst>
              <a:ext uri="{FF2B5EF4-FFF2-40B4-BE49-F238E27FC236}">
                <a16:creationId xmlns:a16="http://schemas.microsoft.com/office/drawing/2014/main" id="{FF24F181-4EEF-493F-B5DF-95132A214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16" y="3931143"/>
            <a:ext cx="2164624" cy="21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à¸à¸¥à¸à¸²à¸£à¸à¹à¸à¸«à¸²à¸£à¸¹à¸à¸ à¸²à¸à¸ªà¸³à¸«à¸£à¸±à¸ led png">
            <a:extLst>
              <a:ext uri="{FF2B5EF4-FFF2-40B4-BE49-F238E27FC236}">
                <a16:creationId xmlns:a16="http://schemas.microsoft.com/office/drawing/2014/main" id="{6BDBA211-E7E7-4208-A297-A615986F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841" y="2848832"/>
            <a:ext cx="2645209" cy="289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 fontScale="92500"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เป็นอุปกรณ์อิเล็กทรอนิกส์ที่ใช้ทั่ว ๆ ไปในการผลิตเสียงโดยการใช้งาน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จะคล้ายกับหลอด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บนบอร์ดทดลองเป็นแบบ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เมื่อจ่ายไฟหรือส่งสัญญาณ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HIGH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จะทำให้เกิดเสียงดัง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6930E-1BC3-4F66-A1B4-2CBB9895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14" y="3429000"/>
            <a:ext cx="1757090" cy="1276518"/>
          </a:xfrm>
          <a:prstGeom prst="rect">
            <a:avLst/>
          </a:prstGeom>
        </p:spPr>
      </p:pic>
      <p:pic>
        <p:nvPicPr>
          <p:cNvPr id="8" name="Picture 7" descr="à¸à¸¥à¸à¸²à¸£à¸à¹à¸à¸«à¸²à¸£à¸¹à¸à¸ à¸²à¸à¸ªà¸³à¸«à¸£à¸±à¸ active buzzer">
            <a:extLst>
              <a:ext uri="{FF2B5EF4-FFF2-40B4-BE49-F238E27FC236}">
                <a16:creationId xmlns:a16="http://schemas.microsoft.com/office/drawing/2014/main" id="{46FBABBC-47C3-463D-820C-465838040D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85" y="3052379"/>
            <a:ext cx="2094950" cy="19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3;p12">
            <a:extLst>
              <a:ext uri="{FF2B5EF4-FFF2-40B4-BE49-F238E27FC236}">
                <a16:creationId xmlns:a16="http://schemas.microsoft.com/office/drawing/2014/main" id="{5EEA300F-2C5B-4D2D-8D10-85FCDD2F96AB}"/>
              </a:ext>
            </a:extLst>
          </p:cNvPr>
          <p:cNvSpPr txBox="1">
            <a:spLocks/>
          </p:cNvSpPr>
          <p:nvPr/>
        </p:nvSpPr>
        <p:spPr>
          <a:xfrm>
            <a:off x="4169145" y="4934262"/>
            <a:ext cx="1053059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สัญลักษณ์</a:t>
            </a:r>
          </a:p>
        </p:txBody>
      </p:sp>
      <p:sp>
        <p:nvSpPr>
          <p:cNvPr id="10" name="Google Shape;193;p12">
            <a:extLst>
              <a:ext uri="{FF2B5EF4-FFF2-40B4-BE49-F238E27FC236}">
                <a16:creationId xmlns:a16="http://schemas.microsoft.com/office/drawing/2014/main" id="{CAD27A12-FF5E-47C0-8925-6CF285115A77}"/>
              </a:ext>
            </a:extLst>
          </p:cNvPr>
          <p:cNvSpPr txBox="1">
            <a:spLocks/>
          </p:cNvSpPr>
          <p:nvPr/>
        </p:nvSpPr>
        <p:spPr>
          <a:xfrm>
            <a:off x="6969798" y="4970584"/>
            <a:ext cx="1908537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ลักษณะของ 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77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บนบอร์ดทดลองนี้จะเป็นแบบ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คือสามารถให้เสียงได้ แต่ไม่สามารถสร้างเสียงแบบเมโลดี้เหมือน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Passive 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D2C0D6-B262-4EC3-B9F0-5F81042BDD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368" y="2285910"/>
            <a:ext cx="6581746" cy="45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CBCCD3-2284-4B8E-83F0-D98CA02CA1A6}"/>
              </a:ext>
            </a:extLst>
          </p:cNvPr>
          <p:cNvSpPr/>
          <p:nvPr/>
        </p:nvSpPr>
        <p:spPr>
          <a:xfrm>
            <a:off x="6704647" y="2561996"/>
            <a:ext cx="401003" cy="10969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การต่อใช้งาน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2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ที่เลือกใช้งานบนบอร์ดนี้เป็น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ชนิด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ที่กล่าวไปแล้วในข้างต้นว่า เพียงทำการจ่ายไฟให้ครบวงจร จะทำให้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ส่งเสียงออกมา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5B09A-7940-4291-A627-5CD35573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50" y="2590481"/>
            <a:ext cx="2123850" cy="2802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55A45-364E-4881-876F-464639850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924" y="2561997"/>
            <a:ext cx="2123850" cy="2802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4C1D54-3B59-4709-B0C9-D1D62A9F0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270" y="2590481"/>
            <a:ext cx="1786584" cy="2946813"/>
          </a:xfrm>
          <a:prstGeom prst="rect">
            <a:avLst/>
          </a:prstGeom>
        </p:spPr>
      </p:pic>
      <p:sp>
        <p:nvSpPr>
          <p:cNvPr id="10" name="ตัวแทนเนื้อหา 13">
            <a:extLst>
              <a:ext uri="{FF2B5EF4-FFF2-40B4-BE49-F238E27FC236}">
                <a16:creationId xmlns:a16="http://schemas.microsoft.com/office/drawing/2014/main" id="{7C550ED1-B7CE-424F-88D8-46437848928B}"/>
              </a:ext>
            </a:extLst>
          </p:cNvPr>
          <p:cNvSpPr txBox="1">
            <a:spLocks/>
          </p:cNvSpPr>
          <p:nvPr/>
        </p:nvSpPr>
        <p:spPr>
          <a:xfrm>
            <a:off x="5246806" y="5392965"/>
            <a:ext cx="1698387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2" indent="0" algn="ctr">
              <a:buFont typeface="Wingdings" panose="05000000000000000000" pitchFamily="2" charset="2"/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ขณะไม่จ่ายไฟ</a:t>
            </a:r>
          </a:p>
          <a:p>
            <a:pPr marL="0" lvl="2" indent="0" algn="ctr">
              <a:buFont typeface="Wingdings" panose="05000000000000000000" pitchFamily="2" charset="2"/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ไม่มีเสียง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ตัวแทนเนื้อหา 13">
            <a:extLst>
              <a:ext uri="{FF2B5EF4-FFF2-40B4-BE49-F238E27FC236}">
                <a16:creationId xmlns:a16="http://schemas.microsoft.com/office/drawing/2014/main" id="{14447E25-B002-42DC-84B0-AA589E31A5CC}"/>
              </a:ext>
            </a:extLst>
          </p:cNvPr>
          <p:cNvSpPr txBox="1">
            <a:spLocks/>
          </p:cNvSpPr>
          <p:nvPr/>
        </p:nvSpPr>
        <p:spPr>
          <a:xfrm>
            <a:off x="8514591" y="5364481"/>
            <a:ext cx="1610515" cy="8859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2" indent="0" algn="ctr">
              <a:buFont typeface="Wingdings" panose="05000000000000000000" pitchFamily="2" charset="2"/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ขณะจ่ายไฟ</a:t>
            </a:r>
          </a:p>
          <a:p>
            <a:pPr marL="0" lvl="2" indent="0" algn="ctr">
              <a:buFont typeface="Wingdings" panose="05000000000000000000" pitchFamily="2" charset="2"/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มีเสียง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82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ให้ทำการต่อใช้งานหลอด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โดยต่อใช้งาน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Vcc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เข้ากับขา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และเขียนโปรแกรมควบคุม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ให้ทำงานและหยุดทำงานสลับกัน (ติดและดับสลับกัน) วนซ้ำไปเรื่อยๆ หน่วงเวลา 0.5 วินาที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16ADB-0CBE-467A-B8B1-C7BD2F74DE78}"/>
              </a:ext>
            </a:extLst>
          </p:cNvPr>
          <p:cNvSpPr/>
          <p:nvPr/>
        </p:nvSpPr>
        <p:spPr>
          <a:xfrm>
            <a:off x="1104900" y="2499912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99D8D9-3BF7-4534-99D2-0FE6642C18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83" y="2885377"/>
            <a:ext cx="5704716" cy="3927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67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Buzzer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866129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การเขียนโปรแกรมควบคุม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จะเหมือนกันกับโปรแกรมควบคุมหลอด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เนื่องจากใช้การจ่ายไฟหรือส่งสัญญาณแบบเดียวกัน โดยลักษณะการต่อ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สามารถต่อได้ดังนี้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16ADB-0CBE-467A-B8B1-C7BD2F74DE78}"/>
              </a:ext>
            </a:extLst>
          </p:cNvPr>
          <p:cNvSpPr/>
          <p:nvPr/>
        </p:nvSpPr>
        <p:spPr>
          <a:xfrm>
            <a:off x="1104900" y="2161372"/>
            <a:ext cx="8316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ให้ทำงานและหยุดทำงานวนซ้ำไปเรื่อยๆ หน่วงเวลา 0.5 วินาที</a:t>
            </a:r>
          </a:p>
        </p:txBody>
      </p:sp>
      <p:sp>
        <p:nvSpPr>
          <p:cNvPr id="7" name="Text Box 25">
            <a:extLst>
              <a:ext uri="{FF2B5EF4-FFF2-40B4-BE49-F238E27FC236}">
                <a16:creationId xmlns:a16="http://schemas.microsoft.com/office/drawing/2014/main" id="{8D2EFB61-6584-4C49-B8C1-243DFBA23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598124"/>
            <a:ext cx="4248149" cy="3926302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(16,OUTPUT);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				</a:t>
            </a:r>
            <a:endParaRPr lang="en-US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(16,HIGH);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		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delay(500);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(16,LOW);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delay(500);		</a:t>
            </a:r>
            <a:endParaRPr lang="th-TH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ตัวแทนเนื้อหา 13">
            <a:extLst>
              <a:ext uri="{FF2B5EF4-FFF2-40B4-BE49-F238E27FC236}">
                <a16:creationId xmlns:a16="http://schemas.microsoft.com/office/drawing/2014/main" id="{58EE1DD6-48FA-4478-8EC0-B07EACB8D7A7}"/>
              </a:ext>
            </a:extLst>
          </p:cNvPr>
          <p:cNvSpPr txBox="1">
            <a:spLocks/>
          </p:cNvSpPr>
          <p:nvPr/>
        </p:nvSpPr>
        <p:spPr>
          <a:xfrm>
            <a:off x="5734050" y="2636415"/>
            <a:ext cx="535153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เมื่อเขียนโปรแกรมคอมไพล์ลงบอร์ดแล้วดูผลลัพธ์ที่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Buzzer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9DAF4-2302-4EA7-8716-2F70616860E6}"/>
              </a:ext>
            </a:extLst>
          </p:cNvPr>
          <p:cNvPicPr/>
          <p:nvPr/>
        </p:nvPicPr>
        <p:blipFill rotWithShape="1">
          <a:blip r:embed="rId3"/>
          <a:srcRect l="11843" t="3827" r="12177" b="3766"/>
          <a:stretch/>
        </p:blipFill>
        <p:spPr bwMode="auto">
          <a:xfrm>
            <a:off x="6384483" y="3733377"/>
            <a:ext cx="4050665" cy="277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3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9" name="ตัวแทนเนื้อหา 13">
            <a:extLst>
              <a:ext uri="{FF2B5EF4-FFF2-40B4-BE49-F238E27FC236}">
                <a16:creationId xmlns:a16="http://schemas.microsoft.com/office/drawing/2014/main" id="{3A3ADF84-9E12-453C-8844-BC9B68B656EF}"/>
              </a:ext>
            </a:extLst>
          </p:cNvPr>
          <p:cNvSpPr txBox="1">
            <a:spLocks/>
          </p:cNvSpPr>
          <p:nvPr/>
        </p:nvSpPr>
        <p:spPr>
          <a:xfrm>
            <a:off x="1104900" y="1465035"/>
            <a:ext cx="998068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เป็นไดโอดเปล่งแสงอีกชนิดที่สามารถเปล่งแสงออกมาได้หลายสีด้วยการผสมสีทางแสง 3 สี โดย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จะมีอยู่ด้วยกัน 2 ชนิด โดยชุดบอร์ดทดลองใช้หลอด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ชนิด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Common Cathode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 ต้องจ่ายไฟให้ขา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 G B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B453E-B289-4C3B-BCDD-1314E4D41D64}"/>
              </a:ext>
            </a:extLst>
          </p:cNvPr>
          <p:cNvGrpSpPr/>
          <p:nvPr/>
        </p:nvGrpSpPr>
        <p:grpSpPr>
          <a:xfrm>
            <a:off x="1072864" y="3429000"/>
            <a:ext cx="10044754" cy="2349847"/>
            <a:chOff x="293683" y="4891327"/>
            <a:chExt cx="8431179" cy="197237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92EC74-AB49-412B-A4AF-527AE90AA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683" y="4969595"/>
              <a:ext cx="1992270" cy="181583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6ACDAD3-65E7-4C5A-B0CE-78EEDBDA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33" b="95935" l="9783" r="92935">
                          <a14:foregroundMark x1="11413" y1="88889" x2="10054" y2="94309"/>
                          <a14:foregroundMark x1="37500" y1="95393" x2="37772" y2="92954"/>
                          <a14:foregroundMark x1="64674" y1="95935" x2="64674" y2="94580"/>
                          <a14:foregroundMark x1="89130" y1="83469" x2="92935" y2="94309"/>
                          <a14:foregroundMark x1="50000" y1="10027" x2="51902" y2="62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393" y="5318510"/>
              <a:ext cx="1114974" cy="11180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A878F1-D193-4361-86C6-7004F935B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5367" y="4891327"/>
              <a:ext cx="1992270" cy="189410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191D48-F25A-496B-9859-066FB9C98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792" b="95325" l="9726" r="94015">
                          <a14:foregroundMark x1="42893" y1="93766" x2="42893" y2="93766"/>
                          <a14:foregroundMark x1="69077" y1="95325" x2="69077" y2="95325"/>
                          <a14:foregroundMark x1="90773" y1="81299" x2="94015" y2="93247"/>
                          <a14:foregroundMark x1="55362" y1="10130" x2="58354" y2="7792"/>
                          <a14:backgroundMark x1="13217" y1="90130" x2="14713" y2="90130"/>
                          <a14:backgroundMark x1="24190" y1="90909" x2="27182" y2="90130"/>
                          <a14:backgroundMark x1="52618" y1="90909" x2="56359" y2="9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60396" y="5318510"/>
              <a:ext cx="1164466" cy="111800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FF7168-847E-41E3-94B3-D347220C1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52" b="95787" l="9375" r="93750">
                          <a14:foregroundMark x1="10511" y1="82865" x2="9659" y2="90169"/>
                          <a14:foregroundMark x1="37784" y1="95225" x2="37784" y2="95225"/>
                          <a14:foregroundMark x1="67330" y1="96067" x2="67330" y2="96067"/>
                          <a14:foregroundMark x1="91477" y1="83708" x2="94034" y2="93539"/>
                          <a14:foregroundMark x1="53977" y1="8708" x2="52273" y2="3652"/>
                          <a14:foregroundMark x1="52273" y1="3652" x2="52273" y2="36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0026" y="5377179"/>
              <a:ext cx="1047431" cy="10593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863C813-2B7E-4727-83E6-0EAAE9A9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115" y="4969595"/>
              <a:ext cx="1992269" cy="189410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44F70E-1407-4E2D-89AC-0702D6ACC6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8772" y="2768811"/>
            <a:ext cx="2606642" cy="3054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798C2D-65B7-4A19-8EFD-FEACA9BB5C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9343" y="2768810"/>
            <a:ext cx="2724131" cy="30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การผสมสีของหลอด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RGB 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ตัวแทนเนื้อหา 13">
            <a:extLst>
              <a:ext uri="{FF2B5EF4-FFF2-40B4-BE49-F238E27FC236}">
                <a16:creationId xmlns:a16="http://schemas.microsoft.com/office/drawing/2014/main" id="{3A3ADF84-9E12-453C-8844-BC9B68B656EF}"/>
              </a:ext>
            </a:extLst>
          </p:cNvPr>
          <p:cNvSpPr txBox="1">
            <a:spLocks/>
          </p:cNvSpPr>
          <p:nvPr/>
        </p:nvSpPr>
        <p:spPr>
          <a:xfrm>
            <a:off x="1104900" y="1465035"/>
            <a:ext cx="998068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การผสมสีทางแสงจะสามารถผสมได้โดยการจ่ายแรงดันให้ขา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 G 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ที่แตกต่างกันซึ่งการผสมสีทางแสงสามารถผสมกันได้ถึง 16,581,777,216 สี โดยแม่สีทางแสงและการผสมสีจะทำได้ดังภาพด้านล่าง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EF7A0-F4A0-428C-A69D-98A4B1E1E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9718" l="21142" r="86681">
                        <a14:foregroundMark x1="66385" y1="29014" x2="59408" y2="19437"/>
                        <a14:foregroundMark x1="58351" y1="12958" x2="56025" y2="6197"/>
                        <a14:foregroundMark x1="81818" y1="82535" x2="86681" y2="95775"/>
                        <a14:foregroundMark x1="86681" y1="95775" x2="85412" y2="98310"/>
                        <a14:foregroundMark x1="25793" y1="82535" x2="21353" y2="96620"/>
                        <a14:foregroundMark x1="21353" y1="96620" x2="21564" y2="98028"/>
                        <a14:foregroundMark x1="43265" y1="99114" x2="43340" y2="99718"/>
                        <a14:backgroundMark x1="40381" y1="96338" x2="40592" y2="99437"/>
                      </a14:backgroundRemoval>
                    </a14:imgEffect>
                  </a14:imgLayer>
                </a14:imgProps>
              </a:ext>
            </a:extLst>
          </a:blip>
          <a:srcRect l="18573" r="10697"/>
          <a:stretch/>
        </p:blipFill>
        <p:spPr>
          <a:xfrm>
            <a:off x="6060648" y="3132880"/>
            <a:ext cx="831547" cy="882364"/>
          </a:xfrm>
          <a:prstGeom prst="rect">
            <a:avLst/>
          </a:prstGeom>
        </p:spPr>
      </p:pic>
      <p:sp>
        <p:nvSpPr>
          <p:cNvPr id="16" name="Google Shape;193;p12">
            <a:extLst>
              <a:ext uri="{FF2B5EF4-FFF2-40B4-BE49-F238E27FC236}">
                <a16:creationId xmlns:a16="http://schemas.microsoft.com/office/drawing/2014/main" id="{AA11F4E4-49F2-4395-9B37-166903CCD563}"/>
              </a:ext>
            </a:extLst>
          </p:cNvPr>
          <p:cNvSpPr txBox="1">
            <a:spLocks/>
          </p:cNvSpPr>
          <p:nvPr/>
        </p:nvSpPr>
        <p:spPr>
          <a:xfrm>
            <a:off x="7169893" y="3405302"/>
            <a:ext cx="1838092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ผสมสีแดงและน้ำเงิน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5AC86B-DC13-44E1-84D7-4387A7735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52" b="99437" l="9931" r="88915">
                        <a14:foregroundMark x1="14781" y1="89296" x2="16859" y2="96620"/>
                        <a14:foregroundMark x1="39723" y1="95493" x2="39723" y2="95843"/>
                        <a14:foregroundMark x1="62356" y1="96338" x2="62356" y2="99155"/>
                        <a14:foregroundMark x1="86143" y1="94648" x2="85450" y2="99718"/>
                        <a14:foregroundMark x1="48268" y1="11268" x2="51501" y2="5352"/>
                        <a14:backgroundMark x1="41801" y1="98028" x2="40185" y2="997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569" y="4172166"/>
            <a:ext cx="1091484" cy="894866"/>
          </a:xfrm>
          <a:prstGeom prst="rect">
            <a:avLst/>
          </a:prstGeom>
        </p:spPr>
      </p:pic>
      <p:sp>
        <p:nvSpPr>
          <p:cNvPr id="27" name="Google Shape;193;p12">
            <a:extLst>
              <a:ext uri="{FF2B5EF4-FFF2-40B4-BE49-F238E27FC236}">
                <a16:creationId xmlns:a16="http://schemas.microsoft.com/office/drawing/2014/main" id="{199239ED-2816-442B-9FE5-29E7409CAF1E}"/>
              </a:ext>
            </a:extLst>
          </p:cNvPr>
          <p:cNvSpPr txBox="1">
            <a:spLocks/>
          </p:cNvSpPr>
          <p:nvPr/>
        </p:nvSpPr>
        <p:spPr>
          <a:xfrm>
            <a:off x="7179602" y="4300469"/>
            <a:ext cx="1838092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ผสมสีน้ำเงินและเขียว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43C6FC7-EA90-4402-AAB8-134D0CA45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7" b="99178" l="9726" r="90524">
                        <a14:foregroundMark x1="50125" y1="13151" x2="52369" y2="7397"/>
                        <a14:foregroundMark x1="13466" y1="87397" x2="14713" y2="96986"/>
                        <a14:foregroundMark x1="64838" y1="95068" x2="64838" y2="99726"/>
                        <a14:foregroundMark x1="88030" y1="84932" x2="90773" y2="98904"/>
                        <a14:foregroundMark x1="53117" y1="20822" x2="53367" y2="6027"/>
                        <a14:foregroundMark x1="53367" y1="6027" x2="53367" y2="6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593" y="3102225"/>
            <a:ext cx="1034180" cy="941336"/>
          </a:xfrm>
          <a:prstGeom prst="rect">
            <a:avLst/>
          </a:prstGeom>
        </p:spPr>
      </p:pic>
      <p:sp>
        <p:nvSpPr>
          <p:cNvPr id="29" name="Google Shape;193;p12">
            <a:extLst>
              <a:ext uri="{FF2B5EF4-FFF2-40B4-BE49-F238E27FC236}">
                <a16:creationId xmlns:a16="http://schemas.microsoft.com/office/drawing/2014/main" id="{7F0AE3D4-6B4B-4023-A14B-408EA833F8E5}"/>
              </a:ext>
            </a:extLst>
          </p:cNvPr>
          <p:cNvSpPr txBox="1">
            <a:spLocks/>
          </p:cNvSpPr>
          <p:nvPr/>
        </p:nvSpPr>
        <p:spPr>
          <a:xfrm>
            <a:off x="9841079" y="3400042"/>
            <a:ext cx="1838092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ผสมสีแดงและเขียว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14FF0C-6B2C-4FF4-849C-CFFE8491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34" b="98860" l="9021" r="90464">
                        <a14:foregroundMark x1="11856" y1="85185" x2="9278" y2="99430"/>
                        <a14:foregroundMark x1="9278" y1="99430" x2="9278" y2="99430"/>
                        <a14:foregroundMark x1="47680" y1="18234" x2="48969" y2="3419"/>
                        <a14:foregroundMark x1="48969" y1="3419" x2="49227" y2="3134"/>
                        <a14:foregroundMark x1="85825" y1="85185" x2="90464" y2="95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6149" y="4163237"/>
            <a:ext cx="999067" cy="903795"/>
          </a:xfrm>
          <a:prstGeom prst="rect">
            <a:avLst/>
          </a:prstGeom>
        </p:spPr>
      </p:pic>
      <p:sp>
        <p:nvSpPr>
          <p:cNvPr id="31" name="Google Shape;193;p12">
            <a:extLst>
              <a:ext uri="{FF2B5EF4-FFF2-40B4-BE49-F238E27FC236}">
                <a16:creationId xmlns:a16="http://schemas.microsoft.com/office/drawing/2014/main" id="{5CF44A12-6F7E-4F83-BF3F-78EAD26C51CA}"/>
              </a:ext>
            </a:extLst>
          </p:cNvPr>
          <p:cNvSpPr txBox="1">
            <a:spLocks/>
          </p:cNvSpPr>
          <p:nvPr/>
        </p:nvSpPr>
        <p:spPr>
          <a:xfrm>
            <a:off x="9841079" y="4296004"/>
            <a:ext cx="1838092" cy="63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Roboto Condensed Light"/>
              <a:buNone/>
            </a:pPr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ผสมทุกสี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5ACA6-3296-4634-B862-F0CE7B61E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876" y="2556140"/>
            <a:ext cx="3426231" cy="32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  <p:bldP spid="29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บนบอร์ดทดลองมีหลอด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อยู่ในส่วนของ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Monitor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ซึ่งมีหลอด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 2 ดวง คือ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RGB0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RGB1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63D1E-E87F-41F4-8509-B81F90E9712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095" y="2218834"/>
            <a:ext cx="6623809" cy="45629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1FEDB-6402-41E5-9DF3-B4A9E14D013C}"/>
              </a:ext>
            </a:extLst>
          </p:cNvPr>
          <p:cNvSpPr/>
          <p:nvPr/>
        </p:nvSpPr>
        <p:spPr>
          <a:xfrm>
            <a:off x="5620385" y="2499360"/>
            <a:ext cx="387350" cy="4648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95CC9-6791-4C0B-97E4-1052D4035994}"/>
              </a:ext>
            </a:extLst>
          </p:cNvPr>
          <p:cNvSpPr/>
          <p:nvPr/>
        </p:nvSpPr>
        <p:spPr>
          <a:xfrm>
            <a:off x="5620385" y="2964180"/>
            <a:ext cx="387350" cy="4648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จ่ายแรงดันให้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ด้วยตัวต้านทานปรับค่าได้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ตัวแทนเนื้อหา 13">
            <a:extLst>
              <a:ext uri="{FF2B5EF4-FFF2-40B4-BE49-F238E27FC236}">
                <a16:creationId xmlns:a16="http://schemas.microsoft.com/office/drawing/2014/main" id="{3A3ADF84-9E12-453C-8844-BC9B68B656EF}"/>
              </a:ext>
            </a:extLst>
          </p:cNvPr>
          <p:cNvSpPr txBox="1">
            <a:spLocks/>
          </p:cNvSpPr>
          <p:nvPr/>
        </p:nvSpPr>
        <p:spPr>
          <a:xfrm>
            <a:off x="1104900" y="1465035"/>
            <a:ext cx="3867150" cy="4971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F6CF14-B714-4CF0-A678-27C7D08CC4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962150"/>
            <a:ext cx="6795840" cy="46853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767A10-467D-4991-90F4-86FA1CDB2D4D}"/>
              </a:ext>
            </a:extLst>
          </p:cNvPr>
          <p:cNvSpPr/>
          <p:nvPr/>
        </p:nvSpPr>
        <p:spPr>
          <a:xfrm>
            <a:off x="7900740" y="2105561"/>
            <a:ext cx="3775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เมื่อต่อสายใช้งานตามภาพดังกล่าวทดสอบด้วยการปรับตัวต้านทานและดูผลลัพธ์ที่หลอด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RGB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จะเห็นว่า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จะสว่างตามการปรับตัวต้านทาน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D3238F-9DD6-4830-96AD-ED48C4050194}"/>
              </a:ext>
            </a:extLst>
          </p:cNvPr>
          <p:cNvGrpSpPr/>
          <p:nvPr/>
        </p:nvGrpSpPr>
        <p:grpSpPr>
          <a:xfrm>
            <a:off x="7416800" y="3232519"/>
            <a:ext cx="4580648" cy="3531136"/>
            <a:chOff x="7416800" y="3232519"/>
            <a:chExt cx="4580648" cy="35311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F3C61C-7DD0-48D4-A2E3-815B82D3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6800" y="3232519"/>
              <a:ext cx="4580648" cy="3317267"/>
            </a:xfrm>
            <a:prstGeom prst="rect">
              <a:avLst/>
            </a:prstGeom>
          </p:spPr>
        </p:pic>
        <p:pic>
          <p:nvPicPr>
            <p:cNvPr id="4" name="Picture 3" descr="A close up of a toy&#10;&#10;Description automatically generated">
              <a:extLst>
                <a:ext uri="{FF2B5EF4-FFF2-40B4-BE49-F238E27FC236}">
                  <a16:creationId xmlns:a16="http://schemas.microsoft.com/office/drawing/2014/main" id="{32E11349-72F3-4F63-A908-58F48802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3649" y="5117288"/>
              <a:ext cx="1649660" cy="164636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BE1DE3-6B13-4A9A-A19F-7911154A7D70}"/>
                </a:ext>
              </a:extLst>
            </p:cNvPr>
            <p:cNvSpPr/>
            <p:nvPr/>
          </p:nvSpPr>
          <p:spPr>
            <a:xfrm>
              <a:off x="8276136" y="4386680"/>
              <a:ext cx="37213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ก่อนที่จะเริ่มเขียนโปรแกรมจะต้องทำ</a:t>
              </a:r>
            </a:p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ความรู้จักกับสัญญาณ </a:t>
              </a:r>
              <a:r>
                <a:rPr lang="en-US" sz="2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PWM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กันก่อน 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2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011AC-0A63-46B3-ADC0-CBB9E4EFD4AE}"/>
              </a:ext>
            </a:extLst>
          </p:cNvPr>
          <p:cNvSpPr/>
          <p:nvPr/>
        </p:nvSpPr>
        <p:spPr>
          <a:xfrm>
            <a:off x="1104899" y="1465035"/>
            <a:ext cx="9980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คือ การปรับเปลี่ยนความกว้างของลูกคลื่นในแต่ละคาบเวลา โดยถ้าลูกคลื่นในแต่ละคาบมีขนาดเป็นช่วงสั้น ๆ ก็จะทำให้แรงดันเฉลี่ยออกมามีค่าน้อย ถ้ามีช่วงยาวจะทำให้แรงดันเฉลี่ยมีค่ามาก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1EFE7E-EA57-408E-9B97-0B66D03E1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37" y="2939824"/>
            <a:ext cx="9812925" cy="32442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70F3558-150C-46B4-8A50-00F339234DC4}"/>
              </a:ext>
            </a:extLst>
          </p:cNvPr>
          <p:cNvGrpSpPr/>
          <p:nvPr/>
        </p:nvGrpSpPr>
        <p:grpSpPr>
          <a:xfrm>
            <a:off x="1189537" y="2939825"/>
            <a:ext cx="9972573" cy="3244289"/>
            <a:chOff x="398" y="2467021"/>
            <a:chExt cx="7010697" cy="228072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7AC017-14AC-465F-B821-2D03D820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" y="2680944"/>
              <a:ext cx="7010697" cy="20668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98A04A-A5B7-46B2-8772-CC8C91671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09" t="2706" r="80672" b="88773"/>
            <a:stretch/>
          </p:blipFill>
          <p:spPr>
            <a:xfrm>
              <a:off x="713124" y="2467021"/>
              <a:ext cx="658368" cy="201168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0645C5E-7A1A-45CD-9A83-34CE476979F8}"/>
              </a:ext>
            </a:extLst>
          </p:cNvPr>
          <p:cNvSpPr/>
          <p:nvPr/>
        </p:nvSpPr>
        <p:spPr>
          <a:xfrm>
            <a:off x="1104898" y="1414373"/>
            <a:ext cx="9980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ค่าความกว้างของสัญญาณจะมีความยาวน้อยกว่า 1 คาบ โดยตัวกำหนดความกว้างของคลื่นในแต่ละคาบคือ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Duty Cycle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ซึ่งมีหน่วยเป็น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%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ถ้าคาบเวลา คือ 10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Duty cycle 40%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นั่นหมายความว่า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Pulse Width = 10ms * 0.4 = 4ms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D68D5-BEFE-485B-A47F-6D737B234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662" y="2726238"/>
            <a:ext cx="1911747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8D22A2B-6D9F-4353-A2AA-2CE2985F83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832638"/>
              </p:ext>
            </p:extLst>
          </p:nvPr>
        </p:nvGraphicFramePr>
        <p:xfrm>
          <a:off x="2882663" y="2726237"/>
          <a:ext cx="7182162" cy="3319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Visio" r:id="rId6" imgW="6347637" imgH="2926174" progId="Visio.Drawing.15">
                  <p:embed/>
                </p:oleObj>
              </mc:Choice>
              <mc:Fallback>
                <p:oleObj name="Visio" r:id="rId6" imgW="6347637" imgH="292617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663" y="2726237"/>
                        <a:ext cx="7182162" cy="33196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3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075AF2-4722-4C62-9016-C3365CA82F02}"/>
              </a:ext>
            </a:extLst>
          </p:cNvPr>
          <p:cNvSpPr/>
          <p:nvPr/>
        </p:nvSpPr>
        <p:spPr>
          <a:xfrm>
            <a:off x="2878233" y="366655"/>
            <a:ext cx="6435531" cy="790328"/>
          </a:xfrm>
          <a:prstGeom prst="rect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ระบบของไมโครคอนโทรลเลอร์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2" descr="à¸à¸¥à¸à¸²à¸£à¸à¹à¸à¸«à¸²à¸£à¸¹à¸à¸ à¸²à¸à¸ªà¸³à¸«à¸£à¸±à¸ NodeMCU ESP8266 PNG">
            <a:extLst>
              <a:ext uri="{FF2B5EF4-FFF2-40B4-BE49-F238E27FC236}">
                <a16:creationId xmlns:a16="http://schemas.microsoft.com/office/drawing/2014/main" id="{C0C41BDF-D5AB-4E61-9A43-127CEE10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594" y="2832539"/>
            <a:ext cx="2918278" cy="15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9;p12">
            <a:extLst>
              <a:ext uri="{FF2B5EF4-FFF2-40B4-BE49-F238E27FC236}">
                <a16:creationId xmlns:a16="http://schemas.microsoft.com/office/drawing/2014/main" id="{C67DAFE5-5AE2-496D-86BF-CA5AC150D1A7}"/>
              </a:ext>
            </a:extLst>
          </p:cNvPr>
          <p:cNvSpPr txBox="1">
            <a:spLocks/>
          </p:cNvSpPr>
          <p:nvPr/>
        </p:nvSpPr>
        <p:spPr>
          <a:xfrm>
            <a:off x="4896594" y="4338146"/>
            <a:ext cx="2918278" cy="86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th-TH" sz="3200" b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อุปกรณ์ประมวลผล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E2816C-DB96-43A7-9DAA-C397CE4F05B8}"/>
              </a:ext>
            </a:extLst>
          </p:cNvPr>
          <p:cNvSpPr/>
          <p:nvPr/>
        </p:nvSpPr>
        <p:spPr>
          <a:xfrm>
            <a:off x="3749661" y="3342538"/>
            <a:ext cx="875987" cy="433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C17C03-0113-495C-AAB4-27EF38E2B2E6}"/>
              </a:ext>
            </a:extLst>
          </p:cNvPr>
          <p:cNvSpPr/>
          <p:nvPr/>
        </p:nvSpPr>
        <p:spPr>
          <a:xfrm>
            <a:off x="7904425" y="3338144"/>
            <a:ext cx="875987" cy="433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2813FB-BC07-4C56-91D4-56FFF9F60758}"/>
              </a:ext>
            </a:extLst>
          </p:cNvPr>
          <p:cNvSpPr/>
          <p:nvPr/>
        </p:nvSpPr>
        <p:spPr>
          <a:xfrm>
            <a:off x="1343832" y="2731052"/>
            <a:ext cx="2211085" cy="1453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71C7A-043F-45B2-AD19-02F7B64FF9CD}"/>
              </a:ext>
            </a:extLst>
          </p:cNvPr>
          <p:cNvSpPr/>
          <p:nvPr/>
        </p:nvSpPr>
        <p:spPr>
          <a:xfrm>
            <a:off x="8869966" y="2892655"/>
            <a:ext cx="2211085" cy="1453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5E6FB-DB94-454B-855B-DCC9E754B22A}"/>
              </a:ext>
            </a:extLst>
          </p:cNvPr>
          <p:cNvSpPr/>
          <p:nvPr/>
        </p:nvSpPr>
        <p:spPr>
          <a:xfrm>
            <a:off x="4820393" y="2579344"/>
            <a:ext cx="6491773" cy="2602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89;p12">
            <a:extLst>
              <a:ext uri="{FF2B5EF4-FFF2-40B4-BE49-F238E27FC236}">
                <a16:creationId xmlns:a16="http://schemas.microsoft.com/office/drawing/2014/main" id="{796C96C1-4FD2-42AD-BFA5-319743ACAA45}"/>
              </a:ext>
            </a:extLst>
          </p:cNvPr>
          <p:cNvSpPr txBox="1">
            <a:spLocks/>
          </p:cNvSpPr>
          <p:nvPr/>
        </p:nvSpPr>
        <p:spPr>
          <a:xfrm>
            <a:off x="6883280" y="1827592"/>
            <a:ext cx="2918276" cy="78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th-TH" sz="4000" b="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ใช้งานร่วมกัน</a:t>
            </a: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ขาที่ใช้งาน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ของบอร์ด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ESP8266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D68D5-BEFE-485B-A47F-6D737B234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662" y="2726238"/>
            <a:ext cx="1911747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14B529-D6E0-45F1-B701-8F1C4283F0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43150" y="1453831"/>
            <a:ext cx="7505700" cy="42054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21A7C-BFA2-4D16-97BE-19C0DD8FB55B}"/>
              </a:ext>
            </a:extLst>
          </p:cNvPr>
          <p:cNvSpPr/>
          <p:nvPr/>
        </p:nvSpPr>
        <p:spPr>
          <a:xfrm>
            <a:off x="1104900" y="5879308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ขาที่ใช้งาน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 จะมีสัญลักษณ์ “~” ตามภาพ แต่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GPIO6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ถึง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GPIO11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นิยมใช้เนื่องจากเป็นขาที่ใช้เชื่อมชิปกับหน่วยความจำแฟลชถ้าใช้ขาดังกล่าวอาจทำให้โปรแกรมพังได้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453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คำสั่งในการส่งค่าสัญญาณ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PWM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Google Shape;237;p16">
            <a:extLst>
              <a:ext uri="{FF2B5EF4-FFF2-40B4-BE49-F238E27FC236}">
                <a16:creationId xmlns:a16="http://schemas.microsoft.com/office/drawing/2014/main" id="{53BA9099-1A2D-4D16-8CC1-ABA4A15CF048}"/>
              </a:ext>
            </a:extLst>
          </p:cNvPr>
          <p:cNvSpPr txBox="1">
            <a:spLocks/>
          </p:cNvSpPr>
          <p:nvPr/>
        </p:nvSpPr>
        <p:spPr>
          <a:xfrm>
            <a:off x="1101464" y="3376652"/>
            <a:ext cx="267836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ตัวอย่างการใช้งานคำสั่ง</a:t>
            </a:r>
          </a:p>
        </p:txBody>
      </p:sp>
      <p:sp>
        <p:nvSpPr>
          <p:cNvPr id="7" name="Google Shape;237;p16">
            <a:extLst>
              <a:ext uri="{FF2B5EF4-FFF2-40B4-BE49-F238E27FC236}">
                <a16:creationId xmlns:a16="http://schemas.microsoft.com/office/drawing/2014/main" id="{AA16FBF6-81AC-4CC0-AF40-3A0DBF96000C}"/>
              </a:ext>
            </a:extLst>
          </p:cNvPr>
          <p:cNvSpPr txBox="1">
            <a:spLocks/>
          </p:cNvSpPr>
          <p:nvPr/>
        </p:nvSpPr>
        <p:spPr>
          <a:xfrm>
            <a:off x="1104900" y="2146419"/>
            <a:ext cx="34671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analogWrite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ขาใช้งาน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Value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  <a:endParaRPr lang="th-TH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E9F00-7856-47D4-B24B-7DF260414D88}"/>
              </a:ext>
            </a:extLst>
          </p:cNvPr>
          <p:cNvCxnSpPr/>
          <p:nvPr/>
        </p:nvCxnSpPr>
        <p:spPr>
          <a:xfrm>
            <a:off x="3314700" y="2616200"/>
            <a:ext cx="5270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E8D82C-549F-48BB-81B7-85876B1AC489}"/>
              </a:ext>
            </a:extLst>
          </p:cNvPr>
          <p:cNvCxnSpPr>
            <a:cxnSpLocks/>
          </p:cNvCxnSpPr>
          <p:nvPr/>
        </p:nvCxnSpPr>
        <p:spPr>
          <a:xfrm rot="10800000">
            <a:off x="3507014" y="2630715"/>
            <a:ext cx="2159000" cy="296419"/>
          </a:xfrm>
          <a:prstGeom prst="bentConnector3">
            <a:avLst>
              <a:gd name="adj1" fmla="val 1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A27F2-997C-4844-8092-D78D915CBDD0}"/>
              </a:ext>
            </a:extLst>
          </p:cNvPr>
          <p:cNvSpPr/>
          <p:nvPr/>
        </p:nvSpPr>
        <p:spPr>
          <a:xfrm>
            <a:off x="5666014" y="2378654"/>
            <a:ext cx="3467100" cy="10969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 – 1023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 </a:t>
            </a:r>
            <a:r>
              <a:rPr lang="th-TH" sz="24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ค่าสัญญาณขนาด 10 บิต ถ้าค่าสูงขึ้นกระแสจะเพิ่มขึ้น</a:t>
            </a:r>
          </a:p>
        </p:txBody>
      </p: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FF01D046-12A1-4BB3-96F1-50641FFEBDDD}"/>
              </a:ext>
            </a:extLst>
          </p:cNvPr>
          <p:cNvSpPr txBox="1">
            <a:spLocks/>
          </p:cNvSpPr>
          <p:nvPr/>
        </p:nvSpPr>
        <p:spPr>
          <a:xfrm>
            <a:off x="1104900" y="1734881"/>
            <a:ext cx="267836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spcBef>
                <a:spcPts val="0"/>
              </a:spcBef>
              <a:buNone/>
            </a:pPr>
            <a:r>
              <a:rPr lang="th-TH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ส่งค่า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PWM</a:t>
            </a:r>
            <a:endParaRPr lang="th-TH" b="1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5C0E54-FE5F-49DF-8996-8490927908B1}"/>
              </a:ext>
            </a:extLst>
          </p:cNvPr>
          <p:cNvPicPr/>
          <p:nvPr/>
        </p:nvPicPr>
        <p:blipFill rotWithShape="1">
          <a:blip r:embed="rId3"/>
          <a:srcRect t="16299" b="47988"/>
          <a:stretch/>
        </p:blipFill>
        <p:spPr>
          <a:xfrm>
            <a:off x="2377846" y="4118111"/>
            <a:ext cx="7434790" cy="24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 animBg="1"/>
      <p:bldP spid="17" grpId="1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RGB0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เพื่อแสดงแสงสีส้ม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3D5E5-CCBE-48E8-8B53-AEACB5BC6C3E}"/>
              </a:ext>
            </a:extLst>
          </p:cNvPr>
          <p:cNvSpPr/>
          <p:nvPr/>
        </p:nvSpPr>
        <p:spPr>
          <a:xfrm>
            <a:off x="1104900" y="1460107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 LED0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เพื่อแสดงแสงสีส้ม โดยต่อใช้งานหลอด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 LED0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ที่ขา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 G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ต่อเข้ากับ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D1 D2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ของบอร์ด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ตามลำดับ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ตัวแทนเนื้อหา 13">
            <a:extLst>
              <a:ext uri="{FF2B5EF4-FFF2-40B4-BE49-F238E27FC236}">
                <a16:creationId xmlns:a16="http://schemas.microsoft.com/office/drawing/2014/main" id="{529E2619-7D64-4144-A37E-1D22FB1E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35" y="2370138"/>
            <a:ext cx="9980682" cy="392112"/>
          </a:xfrm>
        </p:spPr>
        <p:txBody>
          <a:bodyPr rtlCol="0">
            <a:normAutofit fontScale="92500" lnSpcReduction="10000"/>
          </a:bodyPr>
          <a:lstStyle/>
          <a:p>
            <a:pPr marL="45720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ลักษณะการต่อวงจร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27EA-A66E-40FB-A443-22E01C1AA2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16" y="2841284"/>
            <a:ext cx="5343049" cy="3678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5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RGB0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0810F5-BA81-4C0B-B347-DF3409660FC1}"/>
              </a:ext>
            </a:extLst>
          </p:cNvPr>
          <p:cNvSpPr/>
          <p:nvPr/>
        </p:nvSpPr>
        <p:spPr>
          <a:xfrm>
            <a:off x="1104900" y="1454765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การเปลี่ยนสีเพื่อให้ได้สีตามต้องการสามารถใช้โปรแกรม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Word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โดยการเปิดโปรแกรมและไปหน้า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Font Color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More Colors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B5A14B-4149-466B-AC51-A737F9C9BFAB}"/>
              </a:ext>
            </a:extLst>
          </p:cNvPr>
          <p:cNvGrpSpPr/>
          <p:nvPr/>
        </p:nvGrpSpPr>
        <p:grpSpPr>
          <a:xfrm>
            <a:off x="2665495" y="2567365"/>
            <a:ext cx="6861009" cy="3505003"/>
            <a:chOff x="982342" y="2197012"/>
            <a:chExt cx="5393058" cy="27550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BA5278-768F-46A7-86A0-2B2763CC09E8}"/>
                </a:ext>
              </a:extLst>
            </p:cNvPr>
            <p:cNvPicPr/>
            <p:nvPr/>
          </p:nvPicPr>
          <p:blipFill rotWithShape="1">
            <a:blip r:embed="rId3"/>
            <a:srcRect l="50155" t="1" b="54726"/>
            <a:stretch/>
          </p:blipFill>
          <p:spPr bwMode="auto">
            <a:xfrm>
              <a:off x="982342" y="2197012"/>
              <a:ext cx="5393058" cy="27550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353B7B-36FC-44D1-90FD-7619F46BBE51}"/>
                </a:ext>
              </a:extLst>
            </p:cNvPr>
            <p:cNvSpPr/>
            <p:nvPr/>
          </p:nvSpPr>
          <p:spPr>
            <a:xfrm>
              <a:off x="2015067" y="4318000"/>
              <a:ext cx="1236133" cy="237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2F38AD2-0168-43F6-A158-CBE266519987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3251200" y="4436534"/>
              <a:ext cx="4026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B0EA7-9725-4C1F-9C53-6573816A5063}"/>
              </a:ext>
            </a:extLst>
          </p:cNvPr>
          <p:cNvSpPr/>
          <p:nvPr/>
        </p:nvSpPr>
        <p:spPr>
          <a:xfrm>
            <a:off x="1104900" y="1413562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lvl="2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เมื่อเปิดเข้ามาแล้วจะได้หน้าต่าง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Colors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ให้คลิกโหมด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Custom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และเลือกสีที่ต้องการจะได้ตัวเลขออกมาในช่องแดง เขียว และน้ำเงิน จดบันทึกค่าที่ได้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(R = 246 G = 123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 = 22)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แล้วคูณด้วย 4 ทั้งหมด เพื่อแปลงค่าจาก 8 บิต เป็น 10 บิต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46EE09-B448-4104-8801-BBC96BD7F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904" y="2564262"/>
            <a:ext cx="3174892" cy="3505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425559-0B50-46C2-80ED-B06326CFF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80" y="2554657"/>
            <a:ext cx="3174891" cy="35157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19AAFD-B68C-4FC7-AD73-2008C357559B}"/>
              </a:ext>
            </a:extLst>
          </p:cNvPr>
          <p:cNvSpPr/>
          <p:nvPr/>
        </p:nvSpPr>
        <p:spPr>
          <a:xfrm>
            <a:off x="6753084" y="4997449"/>
            <a:ext cx="512292" cy="733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4BD06F-4ACE-45EC-877E-ECD2653E0F37}"/>
              </a:ext>
            </a:extLst>
          </p:cNvPr>
          <p:cNvCxnSpPr/>
          <p:nvPr/>
        </p:nvCxnSpPr>
        <p:spPr>
          <a:xfrm flipH="1">
            <a:off x="7265376" y="5350840"/>
            <a:ext cx="20695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D2021-61D4-45E3-807E-3DED4D8341FB}"/>
              </a:ext>
            </a:extLst>
          </p:cNvPr>
          <p:cNvSpPr txBox="1"/>
          <p:nvPr/>
        </p:nvSpPr>
        <p:spPr>
          <a:xfrm>
            <a:off x="9330172" y="5182694"/>
            <a:ext cx="812592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ค่าสีที่ได้</a:t>
            </a:r>
            <a:endParaRPr lang="en-US" sz="18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75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RGB0 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3D5E5-CCBE-48E8-8B53-AEACB5BC6C3E}"/>
              </a:ext>
            </a:extLst>
          </p:cNvPr>
          <p:cNvSpPr/>
          <p:nvPr/>
        </p:nvSpPr>
        <p:spPr>
          <a:xfrm>
            <a:off x="1019934" y="1475586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RGB0 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ให้แสดงสีส้ม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2" name="Text Box 116">
            <a:extLst>
              <a:ext uri="{FF2B5EF4-FFF2-40B4-BE49-F238E27FC236}">
                <a16:creationId xmlns:a16="http://schemas.microsoft.com/office/drawing/2014/main" id="{AAF633E5-E47F-43F9-93D6-5A4A2E833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043326"/>
            <a:ext cx="4029075" cy="3649712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07000"/>
              </a:lnSpc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,OUTPUT);</a:t>
            </a:r>
          </a:p>
          <a:p>
            <a:pPr>
              <a:lnSpc>
                <a:spcPct val="107000"/>
              </a:lnSpc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(4,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OUTPUT);</a:t>
            </a:r>
          </a:p>
          <a:p>
            <a:pPr>
              <a:lnSpc>
                <a:spcPct val="107000"/>
              </a:lnSpc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OUTPUT);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(5,984);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(4,492);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(0,88);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67AE6F81-1DBE-4DDA-B395-313737AA28B4}"/>
              </a:ext>
            </a:extLst>
          </p:cNvPr>
          <p:cNvSpPr txBox="1">
            <a:spLocks/>
          </p:cNvSpPr>
          <p:nvPr/>
        </p:nvSpPr>
        <p:spPr>
          <a:xfrm>
            <a:off x="5734050" y="2163761"/>
            <a:ext cx="535153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เมื่อเขียนโปรแกรมคอมไพล์ลงบอร์ดแล้วดูผลลัพธ์หลอด 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Font typeface="Wingdings" panose="05000000000000000000" pitchFamily="2" charset="2"/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RGB0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9FF496-3452-4CA4-AAEE-336B2E7D3CF0}"/>
              </a:ext>
            </a:extLst>
          </p:cNvPr>
          <p:cNvPicPr/>
          <p:nvPr/>
        </p:nvPicPr>
        <p:blipFill rotWithShape="1">
          <a:blip r:embed="rId3"/>
          <a:srcRect l="16766" t="6560" r="12177" b="7061"/>
          <a:stretch/>
        </p:blipFill>
        <p:spPr bwMode="auto">
          <a:xfrm>
            <a:off x="6384483" y="3158172"/>
            <a:ext cx="4050665" cy="2770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3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อุปกรณ์เอาต์พุตบนโลกนี้มีอยู่มากมาย แต่ที่นำมากล่าวถึงในหัวข้อที่ 2 นี้ นำมาเพื่อทำการทบทวนความรู้ด้านการเขียนโปรแกรม โดยคำสั่งที่มักพบเจอในการเขียนโปรแกรมเพื่อควบคุมอุปกรณ์ทางด้านเอาต์พุตอยู่บ่อยครั้งจะเป็นคำสั่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digitalWrite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analogWrite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ซึ่งถือว่าเป็น 2 คำสั่งทางด้านเอาต์พุตที่เป็นพื้นฐานในการเขียนโปรแกรมควบคุมอุปกรณ์ทางด้านเอาต์พุต ซึ่งสามารถนำความรู้ในส่วนนี้ไปประยุกต์ใช้ในหัวข้อถัดๆ ไป หรือการใช้งานเพื่อสร้างนวัตกรรมต่างๆ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ให้เขียนอธิบายโปรแกรมต่อไปนี้ พร้อมทั้งนำไปเขียนโปรแกรมและต่อวงจรให้ถูกต้อง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E7FDF28-E93D-4039-9D21-853158B389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9839" y="1983327"/>
            <a:ext cx="5150803" cy="47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ให้ผู้เข้าฝึกอบรมเขียนโปรแกรมควบคุมหลอด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RGB1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ให้แสดง แสงสีส้ม แสงสีม่วง และแสงสีเหลือง ตามลำดับ โดยหน่วงเวลาระหว่างแต่ละสี 0.5 วินาที วนซ้ำไปเรื่อยๆ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3E52F-EFB5-4851-9A58-00C44AE30CC2}"/>
              </a:ext>
            </a:extLst>
          </p:cNvPr>
          <p:cNvSpPr/>
          <p:nvPr/>
        </p:nvSpPr>
        <p:spPr>
          <a:xfrm>
            <a:off x="1104900" y="2424480"/>
            <a:ext cx="1733167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8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แผนผังความคิด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8689A-196B-4B06-98C3-5DCB2E2E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38" y="2579417"/>
            <a:ext cx="2008862" cy="421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9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ให้เขียนอธิบายโปรแกรมต่อไปนี้ พร้อมทั้งนำไปเขียนโปรแกรมและต่อวงจรให้ถูกต้อง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4E4AE-754C-4D61-897A-96411CD27B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605" y="1983327"/>
            <a:ext cx="5114790" cy="4708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14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ให้ผู้เข้าฝึกอบรมเขียนโปรแกรมควบคุมหลอด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RGB1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ให้แสดง แสงสีส้ม แสงสีม่วง และแสงสีเหลือง ตามลำดับ โดยหน่วงเวลาระหว่างแต่ละสี 0.5 วินาที วนซ้ำไปเรื่อยๆ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3E52F-EFB5-4851-9A58-00C44AE30CC2}"/>
              </a:ext>
            </a:extLst>
          </p:cNvPr>
          <p:cNvSpPr/>
          <p:nvPr/>
        </p:nvSpPr>
        <p:spPr>
          <a:xfrm>
            <a:off x="1104900" y="2424480"/>
            <a:ext cx="1733167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8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แผนผังความคิด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D86C30E-3492-463E-9D37-2ED098F80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029" y="895350"/>
            <a:ext cx="8766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3A6B51-8400-42A7-9FEE-A71066E9B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947270"/>
              </p:ext>
            </p:extLst>
          </p:nvPr>
        </p:nvGraphicFramePr>
        <p:xfrm>
          <a:off x="4601029" y="2549162"/>
          <a:ext cx="2191657" cy="423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Visio" r:id="rId4" imgW="2514813" imgH="4861403" progId="Visio.Drawing.15">
                  <p:embed/>
                </p:oleObj>
              </mc:Choice>
              <mc:Fallback>
                <p:oleObj name="Visio" r:id="rId4" imgW="2514813" imgH="486140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1029" y="2549162"/>
                        <a:ext cx="2191657" cy="4232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90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หลอด </a:t>
            </a:r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400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/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109696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เป็นอุปกรณ์สารกึ่งตัวนำ จัดอยู่ในจำพวกไดโอดสามารถเปล่งแสง เมื่อถูกจ่ายไบอัสตรง</a:t>
            </a:r>
            <a:endParaRPr lang="th-TH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1F684C-F9B3-4FD7-9B04-A4CF3C2C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10" y="3429000"/>
            <a:ext cx="4501493" cy="1280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936852-6176-4369-BE00-EDACE826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99" y="2622039"/>
            <a:ext cx="4738084" cy="28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3E52F-EFB5-4851-9A58-00C44AE30CC2}"/>
              </a:ext>
            </a:extLst>
          </p:cNvPr>
          <p:cNvSpPr/>
          <p:nvPr/>
        </p:nvSpPr>
        <p:spPr>
          <a:xfrm>
            <a:off x="1104900" y="1383803"/>
            <a:ext cx="1103187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800" b="1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โปรแกรม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D86C30E-3492-463E-9D37-2ED098F80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029" y="895350"/>
            <a:ext cx="8766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48342-2954-4140-BF88-3DFBC94386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79528" y="1649730"/>
            <a:ext cx="5504815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</a:t>
            </a:r>
            <a:r>
              <a:rPr lang="en-US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127020-E14D-41F3-A562-BE217E5390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285" y="1508808"/>
            <a:ext cx="5345430" cy="368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12D54C-AEEC-4953-9909-BE0447655B3E}"/>
              </a:ext>
            </a:extLst>
          </p:cNvPr>
          <p:cNvSpPr/>
          <p:nvPr/>
        </p:nvSpPr>
        <p:spPr>
          <a:xfrm>
            <a:off x="6020071" y="1776251"/>
            <a:ext cx="670227" cy="243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BF981-0AC5-498E-A64D-D882219B068B}"/>
              </a:ext>
            </a:extLst>
          </p:cNvPr>
          <p:cNvSpPr txBox="1"/>
          <p:nvPr/>
        </p:nvSpPr>
        <p:spPr>
          <a:xfrm>
            <a:off x="1104900" y="5190799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บนชุดบอร์ดทดลองมีการติดตั้งหลอด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ไว้ 8 ดวง โดยแบ่งเป็น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C8D9D4-0967-4A4C-BF2D-9D36C4E34664}"/>
              </a:ext>
            </a:extLst>
          </p:cNvPr>
          <p:cNvSpPr/>
          <p:nvPr/>
        </p:nvSpPr>
        <p:spPr>
          <a:xfrm>
            <a:off x="1104900" y="5676765"/>
            <a:ext cx="2210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Upper Monitor : 4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ดวง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854BA3-2CA4-485F-8113-D011514617A7}"/>
              </a:ext>
            </a:extLst>
          </p:cNvPr>
          <p:cNvSpPr/>
          <p:nvPr/>
        </p:nvSpPr>
        <p:spPr>
          <a:xfrm>
            <a:off x="1108106" y="6169138"/>
            <a:ext cx="2207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Lower Monitor : 4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ดวง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131E98-F70B-4077-8699-18EF4F81A560}"/>
              </a:ext>
            </a:extLst>
          </p:cNvPr>
          <p:cNvSpPr/>
          <p:nvPr/>
        </p:nvSpPr>
        <p:spPr>
          <a:xfrm>
            <a:off x="6020071" y="2156113"/>
            <a:ext cx="670227" cy="243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6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การต่อใช้งานหลอด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7E541D-E83F-4A7C-9024-364D5BD01B6D}"/>
              </a:ext>
            </a:extLst>
          </p:cNvPr>
          <p:cNvGrpSpPr/>
          <p:nvPr/>
        </p:nvGrpSpPr>
        <p:grpSpPr>
          <a:xfrm>
            <a:off x="4255258" y="2260642"/>
            <a:ext cx="3866311" cy="3755729"/>
            <a:chOff x="4964984" y="1820155"/>
            <a:chExt cx="3023599" cy="30236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80A9F1-1A50-453B-9414-AAB3977A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284" y="1820155"/>
              <a:ext cx="1011607" cy="255860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E5590D-0B6F-4E92-B2E0-76BFEC46C169}"/>
                </a:ext>
              </a:extLst>
            </p:cNvPr>
            <p:cNvSpPr txBox="1"/>
            <p:nvPr/>
          </p:nvSpPr>
          <p:spPr>
            <a:xfrm>
              <a:off x="4964984" y="4443702"/>
              <a:ext cx="3023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ขณะไม่จ่ายไฟ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063A21-9AD5-4053-8ADC-4AC573A8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308" b="95077" l="9596" r="89899">
                          <a14:foregroundMark x1="29798" y1="92615" x2="29798" y2="92615"/>
                          <a14:foregroundMark x1="82323" y1="95077" x2="82323" y2="95077"/>
                          <a14:foregroundMark x1="53030" y1="8308" x2="53030" y2="83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9891" y="2794437"/>
              <a:ext cx="436624" cy="71668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F7395E-BA05-4E7C-814D-63036548199F}"/>
              </a:ext>
            </a:extLst>
          </p:cNvPr>
          <p:cNvGrpSpPr/>
          <p:nvPr/>
        </p:nvGrpSpPr>
        <p:grpSpPr>
          <a:xfrm>
            <a:off x="1242021" y="2368697"/>
            <a:ext cx="3763706" cy="3646912"/>
            <a:chOff x="800898" y="2298669"/>
            <a:chExt cx="3023599" cy="29297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8A9455-8B8F-4A40-BA58-1F8A5F11D000}"/>
                </a:ext>
              </a:extLst>
            </p:cNvPr>
            <p:cNvSpPr txBox="1"/>
            <p:nvPr/>
          </p:nvSpPr>
          <p:spPr>
            <a:xfrm>
              <a:off x="800898" y="4828331"/>
              <a:ext cx="3023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Schematic </a:t>
              </a:r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ของหลอด </a:t>
              </a:r>
              <a:r>
                <a:rPr lang="en-US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LED</a:t>
              </a:r>
              <a:endParaRPr lang="th-TH" sz="20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D90EA8-7374-4896-904A-AC41244E2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023"/>
            <a:stretch/>
          </p:blipFill>
          <p:spPr>
            <a:xfrm>
              <a:off x="1599449" y="2577364"/>
              <a:ext cx="1011607" cy="225096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AF8608-D0F4-49B3-964C-73ED9BD67548}"/>
                </a:ext>
              </a:extLst>
            </p:cNvPr>
            <p:cNvSpPr txBox="1"/>
            <p:nvPr/>
          </p:nvSpPr>
          <p:spPr>
            <a:xfrm>
              <a:off x="1740299" y="2298669"/>
              <a:ext cx="101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พอร์ตใช้งาน</a:t>
              </a:r>
              <a:endParaRPr lang="en-US" sz="20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11E77F-8305-4D51-B185-7B2A524DAA77}"/>
              </a:ext>
            </a:extLst>
          </p:cNvPr>
          <p:cNvGrpSpPr/>
          <p:nvPr/>
        </p:nvGrpSpPr>
        <p:grpSpPr>
          <a:xfrm>
            <a:off x="7441737" y="2260642"/>
            <a:ext cx="3643845" cy="3712187"/>
            <a:chOff x="2854685" y="1849183"/>
            <a:chExt cx="3023599" cy="298737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5BCF9E-9F8B-4746-AC48-C41E38D38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3846" l="9360" r="89163">
                          <a14:foregroundMark x1="50739" y1="9538" x2="50739" y2="9538"/>
                          <a14:foregroundMark x1="33498" y1="75692" x2="33498" y2="75692"/>
                          <a14:foregroundMark x1="70443" y1="79077" x2="70443" y2="79077"/>
                          <a14:foregroundMark x1="53202" y1="4000" x2="53202" y2="4000"/>
                          <a14:foregroundMark x1="81773" y1="92615" x2="81773" y2="92615"/>
                          <a14:foregroundMark x1="33498" y1="93846" x2="33498" y2="93846"/>
                          <a14:foregroundMark x1="83744" y1="93538" x2="83744" y2="93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1159" y="2811695"/>
              <a:ext cx="447650" cy="7166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56FBB5-4F26-4C69-A6CB-D8314C5E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9552" y="1849183"/>
              <a:ext cx="1011607" cy="25586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75C3C4-00ED-4C70-916A-BD1E8C34DB44}"/>
                </a:ext>
              </a:extLst>
            </p:cNvPr>
            <p:cNvSpPr txBox="1"/>
            <p:nvPr/>
          </p:nvSpPr>
          <p:spPr>
            <a:xfrm>
              <a:off x="2854685" y="4436445"/>
              <a:ext cx="3023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ขณะจ่ายไฟ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5DF47C-5882-4546-825E-D8D887B2C8CB}"/>
                </a:ext>
              </a:extLst>
            </p:cNvPr>
            <p:cNvCxnSpPr/>
            <p:nvPr/>
          </p:nvCxnSpPr>
          <p:spPr>
            <a:xfrm>
              <a:off x="3823946" y="2389861"/>
              <a:ext cx="0" cy="18192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E74BC3-2E99-4FB8-94EC-250DA3B4DA35}"/>
                </a:ext>
              </a:extLst>
            </p:cNvPr>
            <p:cNvSpPr txBox="1"/>
            <p:nvPr/>
          </p:nvSpPr>
          <p:spPr>
            <a:xfrm>
              <a:off x="3604034" y="3077029"/>
              <a:ext cx="427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I</a:t>
              </a:r>
            </a:p>
          </p:txBody>
        </p:sp>
      </p:grpSp>
      <p:sp>
        <p:nvSpPr>
          <p:cNvPr id="29" name="ตัวแทนเนื้อหา 13">
            <a:extLst>
              <a:ext uri="{FF2B5EF4-FFF2-40B4-BE49-F238E27FC236}">
                <a16:creationId xmlns:a16="http://schemas.microsoft.com/office/drawing/2014/main" id="{4A717B0F-A5E6-4BD6-AC28-C04F593E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ถูกเรียกตามลักษณะการทำงานของไมโครคอนโทรลเลอร์ แบ่งได้ 2 รูปแบบ ดังนี้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A8EA2D-A456-4154-ABE1-AE53482F6385}"/>
              </a:ext>
            </a:extLst>
          </p:cNvPr>
          <p:cNvGrpSpPr/>
          <p:nvPr/>
        </p:nvGrpSpPr>
        <p:grpSpPr>
          <a:xfrm>
            <a:off x="2572744" y="2228076"/>
            <a:ext cx="7979715" cy="4444422"/>
            <a:chOff x="2572744" y="2228076"/>
            <a:chExt cx="7979715" cy="44444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1DA71-CC88-40E3-860A-8E40DFD4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72744" y="2312557"/>
              <a:ext cx="3350210" cy="435994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8B1B78-B769-4EFB-BDFE-02598CC3E166}"/>
                </a:ext>
              </a:extLst>
            </p:cNvPr>
            <p:cNvSpPr/>
            <p:nvPr/>
          </p:nvSpPr>
          <p:spPr>
            <a:xfrm>
              <a:off x="7384561" y="2228076"/>
              <a:ext cx="316789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Active High </a:t>
              </a:r>
              <a:endPara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การต่อวงจรหลอด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LED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ร่วมกับกราวด์ และให้ไมโครคอนโทรเลอร์ทำหน้าที่เป็นแหล่งจ่ายไฟ 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04B0BE-6220-4E08-AF38-9DC6FECABE0E}"/>
              </a:ext>
            </a:extLst>
          </p:cNvPr>
          <p:cNvGrpSpPr/>
          <p:nvPr/>
        </p:nvGrpSpPr>
        <p:grpSpPr>
          <a:xfrm>
            <a:off x="2750978" y="2199184"/>
            <a:ext cx="7805559" cy="4047850"/>
            <a:chOff x="2750978" y="2199184"/>
            <a:chExt cx="7805559" cy="40478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3D0027-9A83-4943-969F-7A910B137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50978" y="2290162"/>
              <a:ext cx="3167898" cy="395687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AA73F1-C509-4937-BDD4-7ABF9FA6111A}"/>
                </a:ext>
              </a:extLst>
            </p:cNvPr>
            <p:cNvSpPr/>
            <p:nvPr/>
          </p:nvSpPr>
          <p:spPr>
            <a:xfrm>
              <a:off x="7388639" y="2199184"/>
              <a:ext cx="316789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Active Low</a:t>
              </a:r>
              <a:endPara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endParaRPr>
            </a:p>
            <a:p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การต่อวงจรหลอด </a:t>
              </a:r>
              <a:r>
                <a:rPr lang="en-US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LED </a:t>
              </a:r>
              <a:r>
                <a: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rPr>
                <a:t>ร่วมกับไฟเลี้ยงวงจร และให้ไมโครคอนโทรลเลอร์ทำหน้าที่เป็นกราวด์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1" name="ตัวแทนเนื้อหา 13">
            <a:extLst>
              <a:ext uri="{FF2B5EF4-FFF2-40B4-BE49-F238E27FC236}">
                <a16:creationId xmlns:a16="http://schemas.microsoft.com/office/drawing/2014/main" id="{7D6C250A-7F06-45B5-9B6B-E1518886E355}"/>
              </a:ext>
            </a:extLst>
          </p:cNvPr>
          <p:cNvSpPr txBox="1">
            <a:spLocks/>
          </p:cNvSpPr>
          <p:nvPr/>
        </p:nvSpPr>
        <p:spPr>
          <a:xfrm>
            <a:off x="1104900" y="1467756"/>
            <a:ext cx="998068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บนชุดบอร์ดต่อในรูปแบบ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 HIGH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ถ้าจ่ายไฟหลอดจะติด ดังภาพต่อไปนี้</a:t>
            </a:r>
          </a:p>
        </p:txBody>
      </p:sp>
    </p:spTree>
    <p:extLst>
      <p:ext uri="{BB962C8B-B14F-4D97-AF65-F5344CB8AC3E}">
        <p14:creationId xmlns:p14="http://schemas.microsoft.com/office/powerpoint/2010/main" val="334092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85" y="1484085"/>
            <a:ext cx="9980682" cy="1096962"/>
          </a:xfrm>
        </p:spPr>
        <p:txBody>
          <a:bodyPr rtlCol="0">
            <a:normAutofit/>
          </a:bodyPr>
          <a:lstStyle/>
          <a:p>
            <a:pPr marL="457200" lvl="1" indent="0">
              <a:buNone/>
            </a:pP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ทดลอง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50E661-4184-4F32-9B74-7A7F0EFA17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023945"/>
            <a:ext cx="6544797" cy="450601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ตัวแทนเนื้อหา 13">
            <a:extLst>
              <a:ext uri="{FF2B5EF4-FFF2-40B4-BE49-F238E27FC236}">
                <a16:creationId xmlns:a16="http://schemas.microsoft.com/office/drawing/2014/main" id="{B0AEB4FF-DB3E-4B89-BFE5-7A87DDC4781A}"/>
              </a:ext>
            </a:extLst>
          </p:cNvPr>
          <p:cNvSpPr txBox="1">
            <a:spLocks/>
          </p:cNvSpPr>
          <p:nvPr/>
        </p:nvSpPr>
        <p:spPr>
          <a:xfrm>
            <a:off x="7649697" y="2312762"/>
            <a:ext cx="3437403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ต่อวงจรตามภาพและสังเกตหลอด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Lower Monitor 0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0EEB76-9E18-4C4B-AD35-20E9CC48C332}"/>
              </a:ext>
            </a:extLst>
          </p:cNvPr>
          <p:cNvSpPr/>
          <p:nvPr/>
        </p:nvSpPr>
        <p:spPr>
          <a:xfrm>
            <a:off x="3581400" y="3181350"/>
            <a:ext cx="1733550" cy="5715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E3F7DC-1953-4CBF-BB10-BE1C14B21258}"/>
              </a:ext>
            </a:extLst>
          </p:cNvPr>
          <p:cNvCxnSpPr>
            <a:stCxn id="3" idx="3"/>
          </p:cNvCxnSpPr>
          <p:nvPr/>
        </p:nvCxnSpPr>
        <p:spPr>
          <a:xfrm>
            <a:off x="5314950" y="3467100"/>
            <a:ext cx="2334747" cy="285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5CAC139-1231-434C-BD4A-1F11A9D1A20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0" t="26531" r="35965" b="61209"/>
          <a:stretch/>
        </p:blipFill>
        <p:spPr bwMode="auto">
          <a:xfrm>
            <a:off x="7738947" y="3173760"/>
            <a:ext cx="3366537" cy="1096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</p:pic>
      <p:sp>
        <p:nvSpPr>
          <p:cNvPr id="33" name="ตัวแทนเนื้อหา 13">
            <a:extLst>
              <a:ext uri="{FF2B5EF4-FFF2-40B4-BE49-F238E27FC236}">
                <a16:creationId xmlns:a16="http://schemas.microsoft.com/office/drawing/2014/main" id="{BC1EC1CD-5825-4277-9D7D-F221363A2678}"/>
              </a:ext>
            </a:extLst>
          </p:cNvPr>
          <p:cNvSpPr txBox="1">
            <a:spLocks/>
          </p:cNvSpPr>
          <p:nvPr/>
        </p:nvSpPr>
        <p:spPr>
          <a:xfrm>
            <a:off x="7738947" y="4421362"/>
            <a:ext cx="3437403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เส้นเชื่อมดังกล่าวแสดงแทนการต่อสายจั้ม</a:t>
            </a:r>
          </a:p>
        </p:txBody>
      </p:sp>
      <p:pic>
        <p:nvPicPr>
          <p:cNvPr id="3074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5C5B7372-7C45-45D7-B01F-B070F836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648" y="4764764"/>
            <a:ext cx="2420443" cy="201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F75EABC-F857-4046-BE7B-FE887A3492A4}"/>
              </a:ext>
            </a:extLst>
          </p:cNvPr>
          <p:cNvGrpSpPr/>
          <p:nvPr/>
        </p:nvGrpSpPr>
        <p:grpSpPr>
          <a:xfrm>
            <a:off x="8070612" y="5044440"/>
            <a:ext cx="2032330" cy="1579659"/>
            <a:chOff x="8070612" y="5044440"/>
            <a:chExt cx="2032330" cy="15796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78691E0-92EE-4856-B0C1-2099EA644B90}"/>
                </a:ext>
              </a:extLst>
            </p:cNvPr>
            <p:cNvSpPr/>
            <p:nvPr/>
          </p:nvSpPr>
          <p:spPr>
            <a:xfrm>
              <a:off x="8070612" y="5099352"/>
              <a:ext cx="2002366" cy="1524747"/>
            </a:xfrm>
            <a:custGeom>
              <a:avLst/>
              <a:gdLst>
                <a:gd name="connsiteX0" fmla="*/ 2002366 w 2002366"/>
                <a:gd name="connsiteY0" fmla="*/ 1504950 h 1524747"/>
                <a:gd name="connsiteX1" fmla="*/ 630766 w 2002366"/>
                <a:gd name="connsiteY1" fmla="*/ 1352550 h 1524747"/>
                <a:gd name="connsiteX2" fmla="*/ 1126066 w 2002366"/>
                <a:gd name="connsiteY2" fmla="*/ 247650 h 1524747"/>
                <a:gd name="connsiteX3" fmla="*/ 78316 w 2002366"/>
                <a:gd name="connsiteY3" fmla="*/ 552450 h 1524747"/>
                <a:gd name="connsiteX4" fmla="*/ 59266 w 2002366"/>
                <a:gd name="connsiteY4" fmla="*/ 0 h 152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366" h="1524747">
                  <a:moveTo>
                    <a:pt x="2002366" y="1504950"/>
                  </a:moveTo>
                  <a:cubicBezTo>
                    <a:pt x="1389591" y="1533525"/>
                    <a:pt x="776816" y="1562100"/>
                    <a:pt x="630766" y="1352550"/>
                  </a:cubicBezTo>
                  <a:cubicBezTo>
                    <a:pt x="484716" y="1143000"/>
                    <a:pt x="1218141" y="381000"/>
                    <a:pt x="1126066" y="247650"/>
                  </a:cubicBezTo>
                  <a:cubicBezTo>
                    <a:pt x="1033991" y="114300"/>
                    <a:pt x="256116" y="593725"/>
                    <a:pt x="78316" y="552450"/>
                  </a:cubicBezTo>
                  <a:cubicBezTo>
                    <a:pt x="-99484" y="511175"/>
                    <a:pt x="84666" y="95250"/>
                    <a:pt x="592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77E3FD-3654-4A5B-878F-646E8A26B49A}"/>
                </a:ext>
              </a:extLst>
            </p:cNvPr>
            <p:cNvSpPr/>
            <p:nvPr/>
          </p:nvSpPr>
          <p:spPr>
            <a:xfrm>
              <a:off x="8070612" y="5044440"/>
              <a:ext cx="59928" cy="549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B557CE4-0F5E-4301-B2AB-64E1AC1E8730}"/>
                </a:ext>
              </a:extLst>
            </p:cNvPr>
            <p:cNvSpPr/>
            <p:nvPr/>
          </p:nvSpPr>
          <p:spPr>
            <a:xfrm>
              <a:off x="10043014" y="6569187"/>
              <a:ext cx="59928" cy="549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822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468437"/>
            <a:ext cx="10304532" cy="2305050"/>
          </a:xfrm>
        </p:spPr>
        <p:txBody>
          <a:bodyPr rtlCol="0">
            <a:normAutofit/>
          </a:bodyPr>
          <a:lstStyle/>
          <a:p>
            <a:pPr marL="45720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1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ให้ทำการต่อใช้งานหลอด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โดยต่อใช้งานหลอด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ในแถวของ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Lower Monitor 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เข้ากับขา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และเขียนโปรแกรมควบคุมหลอด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ให้ทำงานและหยุดทำงานสลับกัน (ติดและดับสลับกัน) วนซ้ำไปเรื่อยๆ หน่วงเวลา 0.5 วินาที</a:t>
            </a:r>
          </a:p>
          <a:p>
            <a:pPr marL="45720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ลักษณะการต่อวงจร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F72C0-9711-4768-BB06-A2C94FC8F9B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24" y="2620962"/>
            <a:ext cx="5858634" cy="403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48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85" y="1484085"/>
            <a:ext cx="9980682" cy="1096962"/>
          </a:xfrm>
        </p:spPr>
        <p:txBody>
          <a:bodyPr rtlCol="0">
            <a:normAutofit/>
          </a:bodyPr>
          <a:lstStyle/>
          <a:p>
            <a:pPr marL="457200" lvl="1" indent="0">
              <a:buNone/>
            </a:pP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ผังความคิด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A011CC-7824-4656-8D04-8643408173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611196"/>
              </p:ext>
            </p:extLst>
          </p:nvPr>
        </p:nvGraphicFramePr>
        <p:xfrm>
          <a:off x="4038600" y="1785379"/>
          <a:ext cx="3390900" cy="4983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Visio" r:id="rId4" imgW="2276697" imgH="3343275" progId="Visio.Drawing.15">
                  <p:embed/>
                </p:oleObj>
              </mc:Choice>
              <mc:Fallback>
                <p:oleObj name="Visio" r:id="rId4" imgW="2276697" imgH="33432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785379"/>
                        <a:ext cx="3390900" cy="49831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0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ตัวแทนเนื้อหา 13">
            <a:extLst>
              <a:ext uri="{FF2B5EF4-FFF2-40B4-BE49-F238E27FC236}">
                <a16:creationId xmlns:a16="http://schemas.microsoft.com/office/drawing/2014/main" id="{9DC08574-BC63-408F-BC39-6C74125F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465035"/>
            <a:ext cx="9980682" cy="1096962"/>
          </a:xfrm>
        </p:spPr>
        <p:txBody>
          <a:bodyPr rtlCol="0">
            <a:normAutofit/>
          </a:bodyPr>
          <a:lstStyle/>
          <a:p>
            <a:pPr marL="0" lvl="1" indent="0">
              <a:buNone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ให้ทำงานและหยุดทำงานวนซ้ำไปเรื่อยๆ หน่วงเวลา 0.5 วินาที</a:t>
            </a: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12D597EF-3409-4036-B18E-3EB25E076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899" y="2154464"/>
            <a:ext cx="4381501" cy="4341585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(16,OUTPUT);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				</a:t>
            </a:r>
            <a:endParaRPr lang="en-US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(16,HIGH);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		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delay(500);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(16,LOW);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delay(500);		</a:t>
            </a:r>
            <a:endParaRPr lang="th-TH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ตัวแทนเนื้อหา 13">
            <a:extLst>
              <a:ext uri="{FF2B5EF4-FFF2-40B4-BE49-F238E27FC236}">
                <a16:creationId xmlns:a16="http://schemas.microsoft.com/office/drawing/2014/main" id="{6C29DC12-C3AD-4A98-98BF-5A5D7D1E65EA}"/>
              </a:ext>
            </a:extLst>
          </p:cNvPr>
          <p:cNvSpPr txBox="1">
            <a:spLocks/>
          </p:cNvSpPr>
          <p:nvPr/>
        </p:nvSpPr>
        <p:spPr>
          <a:xfrm>
            <a:off x="5734050" y="2163761"/>
            <a:ext cx="5351532" cy="1096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เมื่อเขียนโปรแกรมคอมไพล์ลงบอร์ดแล้วดูผลลัพธ์หลอด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Lower Monitor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C7B45-4BA0-4938-B724-4CCFB6EC1F84}"/>
              </a:ext>
            </a:extLst>
          </p:cNvPr>
          <p:cNvPicPr/>
          <p:nvPr/>
        </p:nvPicPr>
        <p:blipFill rotWithShape="1">
          <a:blip r:embed="rId3"/>
          <a:srcRect l="2103" t="11113" r="2260" b="7893"/>
          <a:stretch/>
        </p:blipFill>
        <p:spPr bwMode="auto">
          <a:xfrm rot="16200000">
            <a:off x="6903478" y="2668008"/>
            <a:ext cx="3012675" cy="4534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202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BAFF00-647E-4627-9B6C-A5CDC1F32200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846</Words>
  <Application>Microsoft Office PowerPoint</Application>
  <PresentationFormat>Widescreen</PresentationFormat>
  <Paragraphs>176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AngsanaUPC</vt:lpstr>
      <vt:lpstr>Calibri</vt:lpstr>
      <vt:lpstr>Courier New</vt:lpstr>
      <vt:lpstr>Euphemia</vt:lpstr>
      <vt:lpstr>Leelawadee</vt:lpstr>
      <vt:lpstr>Roboto Condensed</vt:lpstr>
      <vt:lpstr>Roboto Condensed Light</vt:lpstr>
      <vt:lpstr>TH SarabunPSK</vt:lpstr>
      <vt:lpstr>Wingdings</vt:lpstr>
      <vt:lpstr>บทความเชิงวิชาการ 16x9</vt:lpstr>
      <vt:lpstr>Visio</vt:lpstr>
      <vt:lpstr>หัวข้อที่ 2</vt:lpstr>
      <vt:lpstr>PowerPoint Presentation</vt:lpstr>
      <vt:lpstr>หลอด LED คืออะไร</vt:lpstr>
      <vt:lpstr>LED บนชุดบอร์ดทดลอง</vt:lpstr>
      <vt:lpstr>การต่อใช้งานหลอด LED ร่วมกับ NodeMCU</vt:lpstr>
      <vt:lpstr>LED บนชุดบอร์ดทดลอง</vt:lpstr>
      <vt:lpstr>เขียนโปรแกรมควบคุมหลอด LED</vt:lpstr>
      <vt:lpstr>เขียนโปรแกรมควบคุมหลอด LED</vt:lpstr>
      <vt:lpstr>เขียนโปรแกรมควบคุมหลอด LED</vt:lpstr>
      <vt:lpstr>Buzzer คืออะไร</vt:lpstr>
      <vt:lpstr>Buzzer บนชุดบอร์ดทดลอง</vt:lpstr>
      <vt:lpstr>การต่อใช้งาน Buzzer ร่วมกับ NodeMCU</vt:lpstr>
      <vt:lpstr>เขียนโปรแกรมควบคุม Buzzer</vt:lpstr>
      <vt:lpstr>เขียนโปรแกรมควบคุม Buzzer</vt:lpstr>
      <vt:lpstr>หลอด RGB LED คืออะไร</vt:lpstr>
      <vt:lpstr>การผสมสีของหลอด RGB LED</vt:lpstr>
      <vt:lpstr>RGB LED บนชุดบอร์ดทดลอง</vt:lpstr>
      <vt:lpstr>จ่ายแรงดันให้ LED RGB ด้วยตัวต้านทานปรับค่าได้</vt:lpstr>
      <vt:lpstr>PWM คืออะไร</vt:lpstr>
      <vt:lpstr>ขาที่ใช้งาน PWM ของบอร์ด NodeMCU ESP8266</vt:lpstr>
      <vt:lpstr>คำสั่งในการส่งค่าสัญญาณ PWM</vt:lpstr>
      <vt:lpstr>เขียนโปรแกรมควบคุมหลอด LED RGB0 เพื่อแสดงแสงสีส้ม </vt:lpstr>
      <vt:lpstr>เขียนโปรแกรมควบคุมหลอด LED RGB0</vt:lpstr>
      <vt:lpstr>เขียนโปรแกรมควบคุมหลอด RGB0 LED</vt:lpstr>
      <vt:lpstr>สรุป</vt:lpstr>
      <vt:lpstr>กิจกรรม</vt:lpstr>
      <vt:lpstr>กิจกรรม</vt:lpstr>
      <vt:lpstr>เฉลยกิจกรรม</vt:lpstr>
      <vt:lpstr>เฉลยกิจกรรม</vt:lpstr>
      <vt:lpstr>เฉลยกิจกรรม</vt:lpstr>
      <vt:lpstr>จบหัวเรื่องที่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53</cp:revision>
  <dcterms:created xsi:type="dcterms:W3CDTF">2019-03-10T04:23:21Z</dcterms:created>
  <dcterms:modified xsi:type="dcterms:W3CDTF">2019-03-25T12:31:29Z</dcterms:modified>
</cp:coreProperties>
</file>